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32" r:id="rId3"/>
    <p:sldId id="333" r:id="rId4"/>
    <p:sldId id="257" r:id="rId5"/>
    <p:sldId id="258" r:id="rId6"/>
    <p:sldId id="259" r:id="rId7"/>
    <p:sldId id="260" r:id="rId8"/>
    <p:sldId id="263" r:id="rId9"/>
    <p:sldId id="264" r:id="rId10"/>
    <p:sldId id="261" r:id="rId11"/>
    <p:sldId id="262" r:id="rId12"/>
    <p:sldId id="265" r:id="rId13"/>
    <p:sldId id="266" r:id="rId14"/>
    <p:sldId id="330" r:id="rId15"/>
    <p:sldId id="316" r:id="rId16"/>
    <p:sldId id="318" r:id="rId17"/>
    <p:sldId id="319" r:id="rId18"/>
    <p:sldId id="320" r:id="rId19"/>
    <p:sldId id="322" r:id="rId20"/>
    <p:sldId id="331" r:id="rId21"/>
    <p:sldId id="32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08"/>
    <p:restoredTop sz="94708"/>
  </p:normalViewPr>
  <p:slideViewPr>
    <p:cSldViewPr snapToGrid="0" snapToObjects="1">
      <p:cViewPr varScale="1">
        <p:scale>
          <a:sx n="88" d="100"/>
          <a:sy n="88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26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A901-26B0-074D-82AC-B89D2B7009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2: Live Session!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3DD62-E1CE-CB4C-AEC4-875F85A358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F9483-A8A6-7E4C-A0C3-A135C94A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152" y="2490809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Let’s Investigate Using </a:t>
            </a:r>
            <a:br>
              <a:rPr lang="en-US" dirty="0"/>
            </a:br>
            <a:r>
              <a:rPr lang="en-US" dirty="0"/>
              <a:t>Simulation in R!</a:t>
            </a:r>
          </a:p>
        </p:txBody>
      </p:sp>
    </p:spTree>
    <p:extLst>
      <p:ext uri="{BB962C8B-B14F-4D97-AF65-F5344CB8AC3E}">
        <p14:creationId xmlns:p14="http://schemas.microsoft.com/office/powerpoint/2010/main" val="163907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A1DDA-29D9-D84C-8882-342EA6D55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581" y="208582"/>
            <a:ext cx="7886700" cy="784430"/>
          </a:xfrm>
        </p:spPr>
        <p:txBody>
          <a:bodyPr/>
          <a:lstStyle/>
          <a:p>
            <a:r>
              <a:rPr lang="en-US" dirty="0"/>
              <a:t>Central Limit Theorem (CLT)</a:t>
            </a:r>
          </a:p>
        </p:txBody>
      </p:sp>
      <p:pic>
        <p:nvPicPr>
          <p:cNvPr id="4" name="Picture 2" descr="simulation of CLT">
            <a:extLst>
              <a:ext uri="{FF2B5EF4-FFF2-40B4-BE49-F238E27FC236}">
                <a16:creationId xmlns:a16="http://schemas.microsoft.com/office/drawing/2014/main" id="{617FA33B-5E1F-B546-8852-FABB16CF7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346" y="987631"/>
            <a:ext cx="50292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DC9819-83A3-E344-A0CF-E601997FAC51}"/>
                  </a:ext>
                </a:extLst>
              </p:cNvPr>
              <p:cNvSpPr/>
              <p:nvPr/>
            </p:nvSpPr>
            <p:spPr>
              <a:xfrm>
                <a:off x="5831577" y="2130631"/>
                <a:ext cx="1100814" cy="620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  <m:r>
                        <a:rPr lang="en-US" altLang="en-US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1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𝟒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1DC9819-83A3-E344-A0CF-E601997FA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577" y="2130631"/>
                <a:ext cx="1100814" cy="620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58614C-47A2-424A-BBA0-A22640EA7504}"/>
                  </a:ext>
                </a:extLst>
              </p:cNvPr>
              <p:cNvSpPr/>
              <p:nvPr/>
            </p:nvSpPr>
            <p:spPr>
              <a:xfrm>
                <a:off x="5715936" y="3349831"/>
                <a:ext cx="1100814" cy="620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  <m:r>
                        <a:rPr lang="en-US" altLang="en-US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1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𝟕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58614C-47A2-424A-BBA0-A22640EA7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36" y="3349831"/>
                <a:ext cx="1100814" cy="620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5D4302-529E-FD44-897A-EA3A34F38E8A}"/>
                  </a:ext>
                </a:extLst>
              </p:cNvPr>
              <p:cNvSpPr/>
              <p:nvPr/>
            </p:nvSpPr>
            <p:spPr>
              <a:xfrm>
                <a:off x="5624946" y="4645231"/>
                <a:ext cx="1238672" cy="620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𝝈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</m:sub>
                      </m:sSub>
                      <m:r>
                        <a:rPr lang="en-US" altLang="en-US" b="1" i="1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/>
                                  <a:ea typeface="Cambria Math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en-US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en-US" b="1" i="1" smtClean="0">
                                  <a:solidFill>
                                    <a:srgbClr val="7030A0"/>
                                  </a:solidFill>
                                  <a:latin typeface="Cambria Math"/>
                                </a:rPr>
                                <m:t>𝟏𝟎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5D4302-529E-FD44-897A-EA3A34F38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946" y="4645231"/>
                <a:ext cx="1238672" cy="620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502975-6B8B-7C4B-9037-26BCE7927C42}"/>
                  </a:ext>
                </a:extLst>
              </p:cNvPr>
              <p:cNvSpPr/>
              <p:nvPr/>
            </p:nvSpPr>
            <p:spPr>
              <a:xfrm>
                <a:off x="6126978" y="1172297"/>
                <a:ext cx="510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/>
                              <a:ea typeface="Cambria Math"/>
                            </a:rPr>
                            <m:t>𝝈</m:t>
                          </m:r>
                        </m:e>
                        <m:sub>
                          <m:r>
                            <a:rPr lang="en-US" altLang="en-US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5502975-6B8B-7C4B-9037-26BCE7927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978" y="1172297"/>
                <a:ext cx="51001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E69D6F-5381-F544-9623-7C03701C066A}"/>
                  </a:ext>
                </a:extLst>
              </p:cNvPr>
              <p:cNvSpPr/>
              <p:nvPr/>
            </p:nvSpPr>
            <p:spPr>
              <a:xfrm>
                <a:off x="2805546" y="1063831"/>
                <a:ext cx="370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E69D6F-5381-F544-9623-7C03701C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46" y="1063831"/>
                <a:ext cx="37061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620F0D-B915-7446-97C9-2B0A39F7F5F9}"/>
                  </a:ext>
                </a:extLst>
              </p:cNvPr>
              <p:cNvSpPr/>
              <p:nvPr/>
            </p:nvSpPr>
            <p:spPr>
              <a:xfrm>
                <a:off x="2805546" y="2469579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620F0D-B915-7446-97C9-2B0A39F7F5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5546" y="2469579"/>
                <a:ext cx="38985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E7F533D-AD0F-194E-B305-7CAA68DF31CD}"/>
                  </a:ext>
                </a:extLst>
              </p:cNvPr>
              <p:cNvSpPr/>
              <p:nvPr/>
            </p:nvSpPr>
            <p:spPr>
              <a:xfrm>
                <a:off x="2820171" y="3928526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E7F533D-AD0F-194E-B305-7CAA68DF3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171" y="3928526"/>
                <a:ext cx="38985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49B79B-4213-F44E-A3DE-F706D79D2381}"/>
                  </a:ext>
                </a:extLst>
              </p:cNvPr>
              <p:cNvSpPr/>
              <p:nvPr/>
            </p:nvSpPr>
            <p:spPr>
              <a:xfrm>
                <a:off x="3010671" y="5331031"/>
                <a:ext cx="3898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en-US" b="1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549B79B-4213-F44E-A3DE-F706D79D2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671" y="5331031"/>
                <a:ext cx="3898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9B7EE8C-EDA3-5848-8743-1F213A4C84BE}"/>
              </a:ext>
            </a:extLst>
          </p:cNvPr>
          <p:cNvCxnSpPr/>
          <p:nvPr/>
        </p:nvCxnSpPr>
        <p:spPr bwMode="auto">
          <a:xfrm>
            <a:off x="4481946" y="1216231"/>
            <a:ext cx="0" cy="49530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3684C82-62E9-9C49-A96D-486A826CC1F9}"/>
              </a:ext>
            </a:extLst>
          </p:cNvPr>
          <p:cNvSpPr txBox="1"/>
          <p:nvPr/>
        </p:nvSpPr>
        <p:spPr>
          <a:xfrm>
            <a:off x="4177146" y="6016831"/>
            <a:ext cx="38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00B0F0"/>
                </a:solidFill>
              </a:rPr>
              <a:t>µ</a:t>
            </a:r>
            <a:endParaRPr lang="en-US" b="1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0ABC-FE1C-2B40-9C61-BDEB5192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14326"/>
            <a:ext cx="8185150" cy="1325563"/>
          </a:xfrm>
        </p:spPr>
        <p:txBody>
          <a:bodyPr/>
          <a:lstStyle/>
          <a:p>
            <a:r>
              <a:rPr lang="en-US" dirty="0"/>
              <a:t>What Use Is This In the Real World?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38740-20AB-D94D-AB72-157E6D3C3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639889"/>
            <a:ext cx="2445511" cy="3821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866BF-6C1C-734E-804C-C8D67F53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393" y="1592130"/>
            <a:ext cx="2870200" cy="3916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F0B2AD-D977-8B4D-AF8F-DB415561C743}"/>
              </a:ext>
            </a:extLst>
          </p:cNvPr>
          <p:cNvSpPr txBox="1"/>
          <p:nvPr/>
        </p:nvSpPr>
        <p:spPr>
          <a:xfrm>
            <a:off x="479425" y="5864779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do we make better </a:t>
            </a:r>
            <a:r>
              <a:rPr lang="en-US" sz="2800" b="1" i="1" u="sng" dirty="0"/>
              <a:t>decisions</a:t>
            </a:r>
            <a:r>
              <a:rPr lang="en-US" sz="2800" dirty="0"/>
              <a:t> using data?</a:t>
            </a:r>
          </a:p>
        </p:txBody>
      </p:sp>
    </p:spTree>
    <p:extLst>
      <p:ext uri="{BB962C8B-B14F-4D97-AF65-F5344CB8AC3E}">
        <p14:creationId xmlns:p14="http://schemas.microsoft.com/office/powerpoint/2010/main" val="145896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66B1-8448-574D-A237-17F8F9AF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3" y="237644"/>
            <a:ext cx="7886700" cy="727074"/>
          </a:xfrm>
        </p:spPr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80A9FF-DCD9-E442-9B99-6F14A48FBF61}"/>
              </a:ext>
            </a:extLst>
          </p:cNvPr>
          <p:cNvSpPr/>
          <p:nvPr/>
        </p:nvSpPr>
        <p:spPr>
          <a:xfrm>
            <a:off x="0" y="6949807"/>
            <a:ext cx="818515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what you observe happens very rarely under some assumption then you may choose to conclude that the assumption in false. 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Examples:  Lottery / Basketball / Shoe Sizes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“If the probability that ______________________ under the assumption that _________________ is very small … then I will conclude that the assumption is false. “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Yes… we could be making an error!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in order to do this, we of course need to be able to accurately obtain probabilities. 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accurately obtain probabilities, we have to know how the probability is distributed across the possible values of what we are interested in.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I think the average shoe size is 7 and I would like to test this hypothesis. 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what the world would look like if this were true. 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 the probability of what you observed using this generation.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Compare with the result of the t test and z test. 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7A69A-FD12-6E48-B58F-9B9E87E3C145}"/>
              </a:ext>
            </a:extLst>
          </p:cNvPr>
          <p:cNvSpPr txBox="1"/>
          <p:nvPr/>
        </p:nvSpPr>
        <p:spPr>
          <a:xfrm>
            <a:off x="1117600" y="1092201"/>
            <a:ext cx="77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If I said I won the Texas Lottery, 10 times in a Row … do you think am playing fair?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6BD27-334D-2049-8C31-BCF08EE1522F}"/>
              </a:ext>
            </a:extLst>
          </p:cNvPr>
          <p:cNvSpPr txBox="1"/>
          <p:nvPr/>
        </p:nvSpPr>
        <p:spPr>
          <a:xfrm>
            <a:off x="1117600" y="4085970"/>
            <a:ext cx="779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If I said I have a 95% free throw percentage in basketball, and I go to the gym and I make 52 out of 100 free throws, do you think I am lying?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7175E-EE36-5B43-BB88-E6740D01ABDE}"/>
              </a:ext>
            </a:extLst>
          </p:cNvPr>
          <p:cNvSpPr txBox="1"/>
          <p:nvPr/>
        </p:nvSpPr>
        <p:spPr>
          <a:xfrm>
            <a:off x="1117600" y="1511301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Assumption</a:t>
            </a:r>
            <a:r>
              <a:rPr lang="en-US" dirty="0"/>
              <a:t>: I am playing fair.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122DE-DEAD-5A4B-8560-5F2FA7DF2E1E}"/>
              </a:ext>
            </a:extLst>
          </p:cNvPr>
          <p:cNvSpPr txBox="1"/>
          <p:nvPr/>
        </p:nvSpPr>
        <p:spPr>
          <a:xfrm>
            <a:off x="1117600" y="1910835"/>
            <a:ext cx="442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Evidence</a:t>
            </a:r>
            <a:r>
              <a:rPr lang="en-US" dirty="0"/>
              <a:t>: Won the lottery 10 times in a row.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77E3C-1910-C641-92E9-F5828EDD032D}"/>
              </a:ext>
            </a:extLst>
          </p:cNvPr>
          <p:cNvSpPr txBox="1"/>
          <p:nvPr/>
        </p:nvSpPr>
        <p:spPr>
          <a:xfrm>
            <a:off x="1117600" y="2365371"/>
            <a:ext cx="779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Probability</a:t>
            </a:r>
            <a:r>
              <a:rPr lang="en-US" dirty="0"/>
              <a:t> : The probability of winning the lotter 10 times in a row, if I am playing fair, is very very small.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AEA46-4E88-D648-A910-E313B59D419E}"/>
              </a:ext>
            </a:extLst>
          </p:cNvPr>
          <p:cNvSpPr txBox="1"/>
          <p:nvPr/>
        </p:nvSpPr>
        <p:spPr>
          <a:xfrm>
            <a:off x="1117600" y="2983337"/>
            <a:ext cx="7791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</a:t>
            </a:r>
            <a:r>
              <a:rPr lang="en-US" dirty="0"/>
              <a:t>: Since the the </a:t>
            </a:r>
            <a:r>
              <a:rPr lang="en-US" b="1" dirty="0"/>
              <a:t>probability</a:t>
            </a:r>
            <a:r>
              <a:rPr lang="en-US" dirty="0"/>
              <a:t> of what I observed is very small if the assumption is true, I will conclude that the evidence suggests that the assumption (that I am playing fair) is false … and conclude that I am cheating.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2C5C1-7F15-7148-B081-BF522FF25234}"/>
              </a:ext>
            </a:extLst>
          </p:cNvPr>
          <p:cNvSpPr txBox="1"/>
          <p:nvPr/>
        </p:nvSpPr>
        <p:spPr>
          <a:xfrm>
            <a:off x="1117600" y="4673164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Assumption</a:t>
            </a:r>
            <a:r>
              <a:rPr lang="en-US" dirty="0"/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79D9AC-FF76-2645-9E64-3A8FC357944B}"/>
              </a:ext>
            </a:extLst>
          </p:cNvPr>
          <p:cNvSpPr txBox="1"/>
          <p:nvPr/>
        </p:nvSpPr>
        <p:spPr>
          <a:xfrm>
            <a:off x="1117600" y="5072698"/>
            <a:ext cx="442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Evidence</a:t>
            </a:r>
            <a:r>
              <a:rPr lang="en-US" dirty="0"/>
              <a:t>:.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A45D0-D0F7-0044-8AD2-4ECBF3EE58E3}"/>
              </a:ext>
            </a:extLst>
          </p:cNvPr>
          <p:cNvSpPr txBox="1"/>
          <p:nvPr/>
        </p:nvSpPr>
        <p:spPr>
          <a:xfrm>
            <a:off x="1117600" y="5527234"/>
            <a:ext cx="77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Probability</a:t>
            </a:r>
            <a:r>
              <a:rPr lang="en-US" dirty="0"/>
              <a:t>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C4A45-4A6A-C547-B3BD-C3990863C631}"/>
              </a:ext>
            </a:extLst>
          </p:cNvPr>
          <p:cNvSpPr txBox="1"/>
          <p:nvPr/>
        </p:nvSpPr>
        <p:spPr>
          <a:xfrm>
            <a:off x="1117600" y="6145200"/>
            <a:ext cx="77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</a:t>
            </a:r>
            <a:r>
              <a:rPr lang="en-US" dirty="0"/>
              <a:t>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5A1E01-7165-1048-9EF9-93A16AA78FA8}"/>
              </a:ext>
            </a:extLst>
          </p:cNvPr>
          <p:cNvCxnSpPr/>
          <p:nvPr/>
        </p:nvCxnSpPr>
        <p:spPr>
          <a:xfrm>
            <a:off x="958175" y="4022470"/>
            <a:ext cx="8053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029459-93A6-6C4B-8A9B-965082D70B9C}"/>
              </a:ext>
            </a:extLst>
          </p:cNvPr>
          <p:cNvSpPr txBox="1"/>
          <p:nvPr/>
        </p:nvSpPr>
        <p:spPr>
          <a:xfrm>
            <a:off x="628650" y="1511301"/>
            <a:ext cx="4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3062E4-5E95-CC41-94DC-7476F0FB9A5B}"/>
              </a:ext>
            </a:extLst>
          </p:cNvPr>
          <p:cNvSpPr txBox="1"/>
          <p:nvPr/>
        </p:nvSpPr>
        <p:spPr>
          <a:xfrm>
            <a:off x="292100" y="2365371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Pvalue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9C38F7-3EE1-7943-AA1D-9935DC0E296D}"/>
              </a:ext>
            </a:extLst>
          </p:cNvPr>
          <p:cNvSpPr txBox="1"/>
          <p:nvPr/>
        </p:nvSpPr>
        <p:spPr>
          <a:xfrm>
            <a:off x="79037" y="2983734"/>
            <a:ext cx="109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Reject Ho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DC9E6-D381-8E44-881D-A9369D5B9EF8}"/>
              </a:ext>
            </a:extLst>
          </p:cNvPr>
          <p:cNvSpPr txBox="1"/>
          <p:nvPr/>
        </p:nvSpPr>
        <p:spPr>
          <a:xfrm>
            <a:off x="549613" y="4681940"/>
            <a:ext cx="4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6E6469-9821-D74A-96E4-6D4E8D911DB2}"/>
              </a:ext>
            </a:extLst>
          </p:cNvPr>
          <p:cNvSpPr txBox="1"/>
          <p:nvPr/>
        </p:nvSpPr>
        <p:spPr>
          <a:xfrm>
            <a:off x="213063" y="5536010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Pvalue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98A00C-968C-F547-B2D0-D104739169E4}"/>
              </a:ext>
            </a:extLst>
          </p:cNvPr>
          <p:cNvSpPr txBox="1"/>
          <p:nvPr/>
        </p:nvSpPr>
        <p:spPr>
          <a:xfrm>
            <a:off x="0" y="6154373"/>
            <a:ext cx="109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Reject Ho</a:t>
            </a:r>
          </a:p>
        </p:txBody>
      </p:sp>
    </p:spTree>
    <p:extLst>
      <p:ext uri="{BB962C8B-B14F-4D97-AF65-F5344CB8AC3E}">
        <p14:creationId xmlns:p14="http://schemas.microsoft.com/office/powerpoint/2010/main" val="59661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66B1-8448-574D-A237-17F8F9AFD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13" y="237644"/>
            <a:ext cx="7886700" cy="727074"/>
          </a:xfrm>
        </p:spPr>
        <p:txBody>
          <a:bodyPr/>
          <a:lstStyle/>
          <a:p>
            <a:r>
              <a:rPr lang="en-US" dirty="0"/>
              <a:t>Questions: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80A9FF-DCD9-E442-9B99-6F14A48FBF61}"/>
              </a:ext>
            </a:extLst>
          </p:cNvPr>
          <p:cNvSpPr/>
          <p:nvPr/>
        </p:nvSpPr>
        <p:spPr>
          <a:xfrm>
            <a:off x="292100" y="7533608"/>
            <a:ext cx="818515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what you observe happens very rarely under some assumption then you may choose to conclude that the assumption in false. 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Examples:  Lottery / Basketball / Shoe Sizes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“If the probability that ______________________ under the assumption that _________________ is very small … then I will conclude that the assumption is false. “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Yes… we could be making an error!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in order to do this, we of course need to be able to accurately obtain probabilities. 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accurately obtain probabilities, we have to know how the probability is distributed across the possible values of what we are interested in.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 I think the average shoe size is 7 and I would like to test this hypothesis. 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Generate what the world would look like if this were true.  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Find the probability of what you observed using this generation.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Compare with the result of the t test and z test. 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7A69A-FD12-6E48-B58F-9B9E87E3C145}"/>
              </a:ext>
            </a:extLst>
          </p:cNvPr>
          <p:cNvSpPr txBox="1"/>
          <p:nvPr/>
        </p:nvSpPr>
        <p:spPr>
          <a:xfrm>
            <a:off x="1117600" y="906457"/>
            <a:ext cx="77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If I said I won the Texas Lottery, 10 times in a Row … do you think am playing fair?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6BD27-334D-2049-8C31-BCF08EE1522F}"/>
              </a:ext>
            </a:extLst>
          </p:cNvPr>
          <p:cNvSpPr txBox="1"/>
          <p:nvPr/>
        </p:nvSpPr>
        <p:spPr>
          <a:xfrm>
            <a:off x="1117600" y="3900226"/>
            <a:ext cx="779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If I said I have a 95% free throw percentage in basketball, and I go to the gym and I make 52 out of 100 free throws, do you think I am lying?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D7175E-EE36-5B43-BB88-E6740D01ABDE}"/>
              </a:ext>
            </a:extLst>
          </p:cNvPr>
          <p:cNvSpPr txBox="1"/>
          <p:nvPr/>
        </p:nvSpPr>
        <p:spPr>
          <a:xfrm>
            <a:off x="1117600" y="1325557"/>
            <a:ext cx="29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Assumption</a:t>
            </a:r>
            <a:r>
              <a:rPr lang="en-US" dirty="0"/>
              <a:t>: I am playing fair.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122DE-DEAD-5A4B-8560-5F2FA7DF2E1E}"/>
              </a:ext>
            </a:extLst>
          </p:cNvPr>
          <p:cNvSpPr txBox="1"/>
          <p:nvPr/>
        </p:nvSpPr>
        <p:spPr>
          <a:xfrm>
            <a:off x="1117600" y="1725091"/>
            <a:ext cx="442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Evidence</a:t>
            </a:r>
            <a:r>
              <a:rPr lang="en-US" dirty="0"/>
              <a:t>: Won the lottery 10 times in a row.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C77E3C-1910-C641-92E9-F5828EDD032D}"/>
              </a:ext>
            </a:extLst>
          </p:cNvPr>
          <p:cNvSpPr txBox="1"/>
          <p:nvPr/>
        </p:nvSpPr>
        <p:spPr>
          <a:xfrm>
            <a:off x="1117600" y="2179627"/>
            <a:ext cx="779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Probability</a:t>
            </a:r>
            <a:r>
              <a:rPr lang="en-US" dirty="0"/>
              <a:t> : The probability of winning the lotter 10 times in a row, if I am playing fair, is very very small.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AEA46-4E88-D648-A910-E313B59D419E}"/>
              </a:ext>
            </a:extLst>
          </p:cNvPr>
          <p:cNvSpPr txBox="1"/>
          <p:nvPr/>
        </p:nvSpPr>
        <p:spPr>
          <a:xfrm>
            <a:off x="1117600" y="2797593"/>
            <a:ext cx="7791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</a:t>
            </a:r>
            <a:r>
              <a:rPr lang="en-US" dirty="0"/>
              <a:t>: Since the the </a:t>
            </a:r>
            <a:r>
              <a:rPr lang="en-US" b="1" dirty="0"/>
              <a:t>probability</a:t>
            </a:r>
            <a:r>
              <a:rPr lang="en-US" dirty="0"/>
              <a:t> of what I observed is very small if the assumption is true, I will conclude that the evidence suggests that the assumption (that I am playing fair) is false … and conclude that I am cheating.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72C5C1-7F15-7148-B081-BF522FF25234}"/>
              </a:ext>
            </a:extLst>
          </p:cNvPr>
          <p:cNvSpPr txBox="1"/>
          <p:nvPr/>
        </p:nvSpPr>
        <p:spPr>
          <a:xfrm>
            <a:off x="1117600" y="4487420"/>
            <a:ext cx="459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Assumption: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79D9AC-FF76-2645-9E64-3A8FC357944B}"/>
              </a:ext>
            </a:extLst>
          </p:cNvPr>
          <p:cNvSpPr txBox="1"/>
          <p:nvPr/>
        </p:nvSpPr>
        <p:spPr>
          <a:xfrm>
            <a:off x="1117600" y="4886954"/>
            <a:ext cx="442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Evidence</a:t>
            </a:r>
            <a:r>
              <a:rPr lang="en-US" dirty="0"/>
              <a:t>:.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0A45D0-D0F7-0044-8AD2-4ECBF3EE58E3}"/>
              </a:ext>
            </a:extLst>
          </p:cNvPr>
          <p:cNvSpPr txBox="1"/>
          <p:nvPr/>
        </p:nvSpPr>
        <p:spPr>
          <a:xfrm>
            <a:off x="1117600" y="5341490"/>
            <a:ext cx="77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Probability</a:t>
            </a:r>
            <a:r>
              <a:rPr lang="en-US" dirty="0"/>
              <a:t>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C4A45-4A6A-C547-B3BD-C3990863C631}"/>
              </a:ext>
            </a:extLst>
          </p:cNvPr>
          <p:cNvSpPr txBox="1"/>
          <p:nvPr/>
        </p:nvSpPr>
        <p:spPr>
          <a:xfrm>
            <a:off x="1117600" y="5972156"/>
            <a:ext cx="7791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</a:t>
            </a:r>
            <a:r>
              <a:rPr lang="en-US" dirty="0"/>
              <a:t>: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5A1E01-7165-1048-9EF9-93A16AA78FA8}"/>
              </a:ext>
            </a:extLst>
          </p:cNvPr>
          <p:cNvCxnSpPr/>
          <p:nvPr/>
        </p:nvCxnSpPr>
        <p:spPr>
          <a:xfrm>
            <a:off x="958175" y="3836726"/>
            <a:ext cx="8053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029459-93A6-6C4B-8A9B-965082D70B9C}"/>
              </a:ext>
            </a:extLst>
          </p:cNvPr>
          <p:cNvSpPr txBox="1"/>
          <p:nvPr/>
        </p:nvSpPr>
        <p:spPr>
          <a:xfrm>
            <a:off x="628650" y="1325557"/>
            <a:ext cx="4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3062E4-5E95-CC41-94DC-7476F0FB9A5B}"/>
              </a:ext>
            </a:extLst>
          </p:cNvPr>
          <p:cNvSpPr txBox="1"/>
          <p:nvPr/>
        </p:nvSpPr>
        <p:spPr>
          <a:xfrm>
            <a:off x="292100" y="2179627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Pvalue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9C38F7-3EE1-7943-AA1D-9935DC0E296D}"/>
              </a:ext>
            </a:extLst>
          </p:cNvPr>
          <p:cNvSpPr txBox="1"/>
          <p:nvPr/>
        </p:nvSpPr>
        <p:spPr>
          <a:xfrm>
            <a:off x="79037" y="2797990"/>
            <a:ext cx="109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Reject Ho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DC9E6-D381-8E44-881D-A9369D5B9EF8}"/>
              </a:ext>
            </a:extLst>
          </p:cNvPr>
          <p:cNvSpPr txBox="1"/>
          <p:nvPr/>
        </p:nvSpPr>
        <p:spPr>
          <a:xfrm>
            <a:off x="549613" y="4496196"/>
            <a:ext cx="4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6E6469-9821-D74A-96E4-6D4E8D911DB2}"/>
              </a:ext>
            </a:extLst>
          </p:cNvPr>
          <p:cNvSpPr txBox="1"/>
          <p:nvPr/>
        </p:nvSpPr>
        <p:spPr>
          <a:xfrm>
            <a:off x="213063" y="5350266"/>
            <a:ext cx="82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Pvalue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98A00C-968C-F547-B2D0-D104739169E4}"/>
              </a:ext>
            </a:extLst>
          </p:cNvPr>
          <p:cNvSpPr txBox="1"/>
          <p:nvPr/>
        </p:nvSpPr>
        <p:spPr>
          <a:xfrm>
            <a:off x="0" y="5968629"/>
            <a:ext cx="109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Reject Ho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D6D11D-8BBC-C646-B17F-38F0A41E137A}"/>
              </a:ext>
            </a:extLst>
          </p:cNvPr>
          <p:cNvSpPr/>
          <p:nvPr/>
        </p:nvSpPr>
        <p:spPr>
          <a:xfrm>
            <a:off x="2593975" y="4481371"/>
            <a:ext cx="302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make 95% of my free throws.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EAA24E-47E7-3744-A01C-BF6C420FBAB1}"/>
              </a:ext>
            </a:extLst>
          </p:cNvPr>
          <p:cNvSpPr/>
          <p:nvPr/>
        </p:nvSpPr>
        <p:spPr>
          <a:xfrm>
            <a:off x="2274209" y="4914671"/>
            <a:ext cx="5081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only made 52% of my free throws in my 100 shots.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D4BA3A-362E-9D45-BA75-E6DB761E7F51}"/>
              </a:ext>
            </a:extLst>
          </p:cNvPr>
          <p:cNvSpPr/>
          <p:nvPr/>
        </p:nvSpPr>
        <p:spPr>
          <a:xfrm>
            <a:off x="2406050" y="5322777"/>
            <a:ext cx="6485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probability that I would make only 52% of free throws if I had a</a:t>
            </a:r>
          </a:p>
          <a:p>
            <a:r>
              <a:rPr lang="en-US" dirty="0"/>
              <a:t>95% free throw percentage is very small.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18BFEC-9A0D-B043-98DD-8EF7C7C11D4C}"/>
              </a:ext>
            </a:extLst>
          </p:cNvPr>
          <p:cNvSpPr/>
          <p:nvPr/>
        </p:nvSpPr>
        <p:spPr>
          <a:xfrm>
            <a:off x="2301027" y="5930118"/>
            <a:ext cx="65384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Since the probability that I would only hit 52% if my real percentage</a:t>
            </a:r>
          </a:p>
          <a:p>
            <a:r>
              <a:rPr lang="en-US" dirty="0"/>
              <a:t> was 95% is very small, I will reject the assumption as conclude that </a:t>
            </a:r>
          </a:p>
          <a:p>
            <a:r>
              <a:rPr lang="en-US" dirty="0"/>
              <a:t>my real percentage is less than 95%.</a:t>
            </a:r>
          </a:p>
        </p:txBody>
      </p:sp>
    </p:spTree>
    <p:extLst>
      <p:ext uri="{BB962C8B-B14F-4D97-AF65-F5344CB8AC3E}">
        <p14:creationId xmlns:p14="http://schemas.microsoft.com/office/powerpoint/2010/main" val="329497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488245" cy="785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dirty="0"/>
              <a:t>Example: 1 Sample Confidence Interval</a:t>
            </a:r>
            <a:endParaRPr lang="en-US" alt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40030" y="3770313"/>
            <a:ext cx="8652510" cy="28971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/>
              <a:t>The following are ages of 7 randomly chosen patrons seen leaving the Beach Comber in South Mission Beach at 7pm!  We assume that the data come from a normal distribution and would like to test the claim that the mean age of the distribution of Comber patrons is different than 21.  </a:t>
            </a:r>
          </a:p>
          <a:p>
            <a:pPr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/>
              <a:t>	</a:t>
            </a:r>
            <a:r>
              <a:rPr lang="en-US" altLang="en-US" sz="3200" dirty="0"/>
              <a:t>25, 19, 37, 29, 40, 28, 31</a:t>
            </a:r>
          </a:p>
        </p:txBody>
      </p:sp>
      <p:pic>
        <p:nvPicPr>
          <p:cNvPr id="23556" name="Picture 5" descr="beachcom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95" y="994112"/>
            <a:ext cx="7957892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31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Formalize This Test Into 6 Steps!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7714" y="1014373"/>
                <a:ext cx="845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would like to test the claim that the population mean is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ifferent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21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14" y="1014373"/>
                <a:ext cx="845820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4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98912" y="1453516"/>
                <a:ext cx="269580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Ho: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/>
                      </a:rPr>
                      <m:t>µ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=21</m:t>
                    </m:r>
                  </m:oMath>
                </a14:m>
                <a:endParaRPr lang="en-US" sz="4000" dirty="0"/>
              </a:p>
              <a:p>
                <a:r>
                  <a:rPr lang="en-US" sz="4000" dirty="0"/>
                  <a:t>Ha: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/>
                      </a:rPr>
                      <m:t>µ</m:t>
                    </m:r>
                    <m:r>
                      <a:rPr lang="en-US" sz="4000" i="1">
                        <a:latin typeface="Cambria Math"/>
                      </a:rPr>
                      <m:t>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21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912" y="1453516"/>
                <a:ext cx="2695803" cy="1384995"/>
              </a:xfrm>
              <a:prstGeom prst="rect">
                <a:avLst/>
              </a:prstGeom>
              <a:blipFill>
                <a:blip r:embed="rId3"/>
                <a:stretch>
                  <a:fillRect l="-7512" t="-3604" r="-2817" b="-17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DE14EE4-C2D7-074A-82CA-FDDACD755F5F}"/>
              </a:ext>
            </a:extLst>
          </p:cNvPr>
          <p:cNvSpPr txBox="1"/>
          <p:nvPr/>
        </p:nvSpPr>
        <p:spPr>
          <a:xfrm>
            <a:off x="978012" y="1684348"/>
            <a:ext cx="212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Assumption: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61B02-F14F-E649-9E58-78357F82AE6C}"/>
              </a:ext>
            </a:extLst>
          </p:cNvPr>
          <p:cNvSpPr txBox="1"/>
          <p:nvPr/>
        </p:nvSpPr>
        <p:spPr>
          <a:xfrm>
            <a:off x="978012" y="2954756"/>
            <a:ext cx="140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Evidence: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3D503-6847-6141-9966-CCD583FBC990}"/>
              </a:ext>
            </a:extLst>
          </p:cNvPr>
          <p:cNvSpPr/>
          <p:nvPr/>
        </p:nvSpPr>
        <p:spPr>
          <a:xfrm>
            <a:off x="3098912" y="2965513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25, 19, 37, 29, 40, 28, 31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85DF99-C91D-E94F-B425-1B8D48A5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0" y="2950412"/>
            <a:ext cx="711200" cy="33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2D6D8-81FB-8847-8453-4511E766D372}"/>
                  </a:ext>
                </a:extLst>
              </p:cNvPr>
              <p:cNvSpPr txBox="1"/>
              <p:nvPr/>
            </p:nvSpPr>
            <p:spPr>
              <a:xfrm>
                <a:off x="6043736" y="3003613"/>
                <a:ext cx="420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2D6D8-81FB-8847-8453-4511E766D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36" y="3003613"/>
                <a:ext cx="420564" cy="276999"/>
              </a:xfrm>
              <a:prstGeom prst="rect">
                <a:avLst/>
              </a:prstGeom>
              <a:blipFill>
                <a:blip r:embed="rId5"/>
                <a:stretch>
                  <a:fillRect l="-5882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5F180AF-9BDB-E949-B1A3-C69D5EC3BEB7}"/>
              </a:ext>
            </a:extLst>
          </p:cNvPr>
          <p:cNvSpPr txBox="1"/>
          <p:nvPr/>
        </p:nvSpPr>
        <p:spPr>
          <a:xfrm>
            <a:off x="978012" y="3994331"/>
            <a:ext cx="158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AA5AD-0EFE-7641-8F00-FF4AAE71D60C}"/>
              </a:ext>
            </a:extLst>
          </p:cNvPr>
          <p:cNvSpPr txBox="1"/>
          <p:nvPr/>
        </p:nvSpPr>
        <p:spPr>
          <a:xfrm>
            <a:off x="3098912" y="4040497"/>
            <a:ext cx="59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0284E-D6F1-4B4A-B37D-4E6106446CF5}"/>
                  </a:ext>
                </a:extLst>
              </p:cNvPr>
              <p:cNvSpPr txBox="1"/>
              <p:nvPr/>
            </p:nvSpPr>
            <p:spPr>
              <a:xfrm>
                <a:off x="7343110" y="2977012"/>
                <a:ext cx="7982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7.08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0284E-D6F1-4B4A-B37D-4E6106446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10" y="2977012"/>
                <a:ext cx="798295" cy="276999"/>
              </a:xfrm>
              <a:prstGeom prst="rect">
                <a:avLst/>
              </a:prstGeom>
              <a:blipFill>
                <a:blip r:embed="rId6"/>
                <a:stretch>
                  <a:fillRect t="-21739" r="-15625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328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10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A9CF-4AD4-2741-8401-CD43C993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2168526"/>
            <a:ext cx="8483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Since we are trying to make a decision about the mean, and we need a probability to make that decision … it would be helpful to know the probability distribution of the sample mean!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9D2EEC-5505-E34B-BB2B-4883B39DF7D2}"/>
              </a:ext>
            </a:extLst>
          </p:cNvPr>
          <p:cNvSpPr txBox="1"/>
          <p:nvPr/>
        </p:nvSpPr>
        <p:spPr>
          <a:xfrm>
            <a:off x="1905000" y="4978400"/>
            <a:ext cx="5295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AND WE DO!</a:t>
            </a:r>
          </a:p>
          <a:p>
            <a:pPr algn="ctr"/>
            <a:r>
              <a:rPr lang="en-US" sz="2800" dirty="0"/>
              <a:t>THE CLT!</a:t>
            </a:r>
          </a:p>
        </p:txBody>
      </p:sp>
    </p:spTree>
    <p:extLst>
      <p:ext uri="{BB962C8B-B14F-4D97-AF65-F5344CB8AC3E}">
        <p14:creationId xmlns:p14="http://schemas.microsoft.com/office/powerpoint/2010/main" val="300738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A72C4-88AF-6A46-B827-7335649F7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2651126"/>
            <a:ext cx="7886700" cy="1325563"/>
          </a:xfrm>
        </p:spPr>
        <p:txBody>
          <a:bodyPr/>
          <a:lstStyle/>
          <a:p>
            <a:r>
              <a:rPr lang="en-US" dirty="0"/>
              <a:t>Let’s Get Back to Simulation!</a:t>
            </a:r>
          </a:p>
        </p:txBody>
      </p:sp>
    </p:spTree>
    <p:extLst>
      <p:ext uri="{BB962C8B-B14F-4D97-AF65-F5344CB8AC3E}">
        <p14:creationId xmlns:p14="http://schemas.microsoft.com/office/powerpoint/2010/main" val="650303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Formalize This Test Into 6 Steps!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7714" y="1014373"/>
                <a:ext cx="8458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would like to test the claim that the population mean is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ifferent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than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21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14" y="1014373"/>
                <a:ext cx="845820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4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98912" y="1453516"/>
                <a:ext cx="2695803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/>
                  <a:t>Ho: </a:t>
                </a:r>
                <a14:m>
                  <m:oMath xmlns:m="http://schemas.openxmlformats.org/officeDocument/2006/math">
                    <m:r>
                      <a:rPr lang="en-US" sz="4400" i="1" smtClean="0">
                        <a:latin typeface="Cambria Math"/>
                      </a:rPr>
                      <m:t>µ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=21</m:t>
                    </m:r>
                  </m:oMath>
                </a14:m>
                <a:endParaRPr lang="en-US" sz="4000" dirty="0"/>
              </a:p>
              <a:p>
                <a:r>
                  <a:rPr lang="en-US" sz="4000" dirty="0"/>
                  <a:t>Ha: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/>
                      </a:rPr>
                      <m:t>µ</m:t>
                    </m:r>
                    <m:r>
                      <a:rPr lang="en-US" sz="4000" i="1">
                        <a:latin typeface="Cambria Math"/>
                      </a:rPr>
                      <m:t>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21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912" y="1453516"/>
                <a:ext cx="2695803" cy="1384995"/>
              </a:xfrm>
              <a:prstGeom prst="rect">
                <a:avLst/>
              </a:prstGeom>
              <a:blipFill>
                <a:blip r:embed="rId3"/>
                <a:stretch>
                  <a:fillRect l="-7512" t="-3604" r="-2817" b="-17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DE14EE4-C2D7-074A-82CA-FDDACD755F5F}"/>
              </a:ext>
            </a:extLst>
          </p:cNvPr>
          <p:cNvSpPr txBox="1"/>
          <p:nvPr/>
        </p:nvSpPr>
        <p:spPr>
          <a:xfrm>
            <a:off x="978012" y="1684348"/>
            <a:ext cx="212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Assumption: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61B02-F14F-E649-9E58-78357F82AE6C}"/>
              </a:ext>
            </a:extLst>
          </p:cNvPr>
          <p:cNvSpPr txBox="1"/>
          <p:nvPr/>
        </p:nvSpPr>
        <p:spPr>
          <a:xfrm>
            <a:off x="978012" y="2954756"/>
            <a:ext cx="140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Evidence: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3D503-6847-6141-9966-CCD583FBC990}"/>
              </a:ext>
            </a:extLst>
          </p:cNvPr>
          <p:cNvSpPr/>
          <p:nvPr/>
        </p:nvSpPr>
        <p:spPr>
          <a:xfrm>
            <a:off x="3098912" y="2965513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25, 19, 37, 29, 40, 28, 31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85DF99-C91D-E94F-B425-1B8D48A59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0" y="2950412"/>
            <a:ext cx="711200" cy="33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2D6D8-81FB-8847-8453-4511E766D372}"/>
                  </a:ext>
                </a:extLst>
              </p:cNvPr>
              <p:cNvSpPr txBox="1"/>
              <p:nvPr/>
            </p:nvSpPr>
            <p:spPr>
              <a:xfrm>
                <a:off x="6043736" y="3003613"/>
                <a:ext cx="4205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92D6D8-81FB-8847-8453-4511E766D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36" y="3003613"/>
                <a:ext cx="420564" cy="276999"/>
              </a:xfrm>
              <a:prstGeom prst="rect">
                <a:avLst/>
              </a:prstGeom>
              <a:blipFill>
                <a:blip r:embed="rId5"/>
                <a:stretch>
                  <a:fillRect l="-5882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5F180AF-9BDB-E949-B1A3-C69D5EC3BEB7}"/>
              </a:ext>
            </a:extLst>
          </p:cNvPr>
          <p:cNvSpPr txBox="1"/>
          <p:nvPr/>
        </p:nvSpPr>
        <p:spPr>
          <a:xfrm>
            <a:off x="978012" y="3994331"/>
            <a:ext cx="1587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AA5AD-0EFE-7641-8F00-FF4AAE71D60C}"/>
              </a:ext>
            </a:extLst>
          </p:cNvPr>
          <p:cNvSpPr txBox="1"/>
          <p:nvPr/>
        </p:nvSpPr>
        <p:spPr>
          <a:xfrm>
            <a:off x="3098912" y="4040497"/>
            <a:ext cx="27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0284E-D6F1-4B4A-B37D-4E6106446CF5}"/>
                  </a:ext>
                </a:extLst>
              </p:cNvPr>
              <p:cNvSpPr txBox="1"/>
              <p:nvPr/>
            </p:nvSpPr>
            <p:spPr>
              <a:xfrm>
                <a:off x="7343110" y="2977012"/>
                <a:ext cx="7982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7.08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70284E-D6F1-4B4A-B37D-4E6106446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110" y="2977012"/>
                <a:ext cx="798295" cy="276999"/>
              </a:xfrm>
              <a:prstGeom prst="rect">
                <a:avLst/>
              </a:prstGeom>
              <a:blipFill>
                <a:blip r:embed="rId6"/>
                <a:stretch>
                  <a:fillRect t="-21739" r="-15625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64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CC886A-FC4E-6947-8E0F-9EDACF8A8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90" y="3793940"/>
            <a:ext cx="6733739" cy="2363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702A5-DDC3-8D4C-8DFF-13D7A7C12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20" b="16299"/>
          <a:stretch/>
        </p:blipFill>
        <p:spPr>
          <a:xfrm>
            <a:off x="690560" y="400049"/>
            <a:ext cx="7620000" cy="298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64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0C3D3-C813-7148-87D5-AA2F5FD80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2" y="2736851"/>
            <a:ext cx="7886700" cy="1325563"/>
          </a:xfrm>
        </p:spPr>
        <p:txBody>
          <a:bodyPr/>
          <a:lstStyle/>
          <a:p>
            <a:r>
              <a:rPr lang="en-US" dirty="0"/>
              <a:t>So what is a t-test then?</a:t>
            </a:r>
          </a:p>
        </p:txBody>
      </p:sp>
    </p:spTree>
    <p:extLst>
      <p:ext uri="{BB962C8B-B14F-4D97-AF65-F5344CB8AC3E}">
        <p14:creationId xmlns:p14="http://schemas.microsoft.com/office/powerpoint/2010/main" val="1859445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857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Revised Write Up!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7714" y="609600"/>
                <a:ext cx="8458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would like to test the claim that the population mean is greater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4.</m:t>
                    </m:r>
                  </m:oMath>
                </a14:m>
                <a:r>
                  <a:rPr lang="en-US" dirty="0"/>
                  <a:t>  To do this we take a sample of size n = 8 and find 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= 29.86 years and s = 7.09 years.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14" y="609600"/>
                <a:ext cx="8458200" cy="646331"/>
              </a:xfrm>
              <a:prstGeom prst="rect">
                <a:avLst/>
              </a:prstGeom>
              <a:blipFill rotWithShape="0">
                <a:blip r:embed="rId2"/>
                <a:stretch>
                  <a:fillRect l="-649" t="-4717" r="-108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1339995"/>
            <a:ext cx="776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 1: Identify the null (Ho) and alternative (Ha) </a:t>
            </a:r>
            <a:r>
              <a:rPr lang="en-US" sz="2000" dirty="0"/>
              <a:t>hypothesis</a:t>
            </a:r>
            <a:r>
              <a:rPr lang="en-US" sz="2400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601647" y="1002994"/>
                <a:ext cx="151458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Ho: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</a:rPr>
                      <m:t>µ</m:t>
                    </m:r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21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Ha: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</a:rPr>
                      <m:t>µ</m:t>
                    </m:r>
                    <m:r>
                      <a:rPr lang="en-US" sz="2000" i="1">
                        <a:latin typeface="Cambria Math"/>
                      </a:rPr>
                      <m:t>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21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647" y="1002994"/>
                <a:ext cx="1514582" cy="769441"/>
              </a:xfrm>
              <a:prstGeom prst="rect">
                <a:avLst/>
              </a:prstGeom>
              <a:blipFill rotWithShape="0">
                <a:blip r:embed="rId3"/>
                <a:stretch>
                  <a:fillRect l="-4435" r="-403" b="-13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5943" y="1805027"/>
            <a:ext cx="882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2: Draw and Shade and Find the Critical Value.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4172" y="3745491"/>
            <a:ext cx="8823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3: Find the test statistic. (The t value for the data.)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694729" y="3428005"/>
                <a:ext cx="1305037" cy="12222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29.86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num>
                        <m:den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7.09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𝟑𝟏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729" y="3428005"/>
                <a:ext cx="1305037" cy="12222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921559" y="3438385"/>
                <a:ext cx="952697" cy="6871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𝑡</m:t>
                      </m:r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/>
                                </a:rPr>
                                <m:t>𝑠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559" y="3438385"/>
                <a:ext cx="952697" cy="68711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72006" y="4373264"/>
            <a:ext cx="877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4: Find the </a:t>
            </a:r>
            <a:r>
              <a:rPr lang="en-US" sz="2400" dirty="0" err="1"/>
              <a:t>pvalue</a:t>
            </a:r>
            <a:r>
              <a:rPr lang="en-US" sz="2400" dirty="0"/>
              <a:t>: </a:t>
            </a:r>
            <a:r>
              <a:rPr lang="en-US" sz="2400" dirty="0" err="1"/>
              <a:t>Pvalue</a:t>
            </a:r>
            <a:r>
              <a:rPr lang="en-US" sz="2400" dirty="0"/>
              <a:t> = .0162 &lt; .05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157" y="2284979"/>
            <a:ext cx="4265084" cy="13635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2006" y="4957369"/>
            <a:ext cx="8779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Step 5:  REJECT HO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197" y="5592313"/>
            <a:ext cx="8779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 6:  There is sufficient evidence to conclude that the true mean age of patrons at the Comber at 7pm is greater than 21 (</a:t>
            </a:r>
            <a:r>
              <a:rPr lang="en-US" sz="2000" dirty="0" err="1"/>
              <a:t>pvalue</a:t>
            </a:r>
            <a:r>
              <a:rPr lang="en-US" sz="2000" dirty="0"/>
              <a:t> =.0162 from a t-test).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D16B7A-BF5E-4342-AEC7-C100FEE347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0209" y="4834929"/>
            <a:ext cx="3822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5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A563-74B7-F249-AA6E-D2CBA477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9560"/>
          </a:xfrm>
        </p:spPr>
        <p:txBody>
          <a:bodyPr/>
          <a:lstStyle/>
          <a:p>
            <a:r>
              <a:rPr lang="en-US" dirty="0"/>
              <a:t>Data Science Trends!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CA7A7-0832-FC4E-BF9A-83CF2C442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565" y="1552088"/>
            <a:ext cx="5336275" cy="53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BAAC-60A1-CA42-8819-816CE03C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C6500-6DC5-C04B-BAE7-72F19F38F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272" y="2887311"/>
            <a:ext cx="7886700" cy="545042"/>
          </a:xfrm>
        </p:spPr>
        <p:txBody>
          <a:bodyPr/>
          <a:lstStyle/>
          <a:p>
            <a:r>
              <a:rPr lang="en-US" dirty="0"/>
              <a:t>What is the probability that X is greater than 10?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CE5CBF-2B37-5543-9A10-3DB60B9CF9D7}"/>
                  </a:ext>
                </a:extLst>
              </p:cNvPr>
              <p:cNvSpPr txBox="1"/>
              <p:nvPr/>
            </p:nvSpPr>
            <p:spPr>
              <a:xfrm>
                <a:off x="3639176" y="3451739"/>
                <a:ext cx="222689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&gt;10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CE5CBF-2B37-5543-9A10-3DB60B9CF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76" y="3451739"/>
                <a:ext cx="2226892" cy="492443"/>
              </a:xfrm>
              <a:prstGeom prst="rect">
                <a:avLst/>
              </a:prstGeom>
              <a:blipFill>
                <a:blip r:embed="rId2"/>
                <a:stretch>
                  <a:fillRect l="-3409" t="-7500" r="-3409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62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BAAC-60A1-CA42-8819-816CE03C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823D8F-503A-5B4F-8C3E-BE8872DAAEC1}"/>
              </a:ext>
            </a:extLst>
          </p:cNvPr>
          <p:cNvSpPr txBox="1">
            <a:spLocks/>
          </p:cNvSpPr>
          <p:nvPr/>
        </p:nvSpPr>
        <p:spPr>
          <a:xfrm>
            <a:off x="628650" y="2560171"/>
            <a:ext cx="7886700" cy="8170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is the probability that X is greater than 10 if X is normally distributed?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BFB301-A08C-0440-B64F-B687F8571DA8}"/>
                  </a:ext>
                </a:extLst>
              </p:cNvPr>
              <p:cNvSpPr txBox="1"/>
              <p:nvPr/>
            </p:nvSpPr>
            <p:spPr>
              <a:xfrm>
                <a:off x="2386110" y="3638005"/>
                <a:ext cx="477066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&gt;10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BFB301-A08C-0440-B64F-B687F857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110" y="3638005"/>
                <a:ext cx="4770665" cy="492443"/>
              </a:xfrm>
              <a:prstGeom prst="rect">
                <a:avLst/>
              </a:prstGeom>
              <a:blipFill>
                <a:blip r:embed="rId2"/>
                <a:stretch>
                  <a:fillRect l="-1326" t="-5000" r="-132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997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BAAC-60A1-CA42-8819-816CE03C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823D8F-503A-5B4F-8C3E-BE8872DAAE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2515016"/>
                <a:ext cx="7886700" cy="8170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probability that X is greater than 10 if X is normally distributed with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823D8F-503A-5B4F-8C3E-BE8872DAA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515016"/>
                <a:ext cx="7886700" cy="817068"/>
              </a:xfrm>
              <a:prstGeom prst="rect">
                <a:avLst/>
              </a:prstGeom>
              <a:blipFill>
                <a:blip r:embed="rId2"/>
                <a:stretch>
                  <a:fillRect l="-1447" t="-16923" r="-128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BFB301-A08C-0440-B64F-B687F8571DA8}"/>
                  </a:ext>
                </a:extLst>
              </p:cNvPr>
              <p:cNvSpPr txBox="1"/>
              <p:nvPr/>
            </p:nvSpPr>
            <p:spPr>
              <a:xfrm>
                <a:off x="1573310" y="3594357"/>
                <a:ext cx="598753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&gt;10 |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=5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BFB301-A08C-0440-B64F-B687F857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310" y="3594357"/>
                <a:ext cx="5987537" cy="492443"/>
              </a:xfrm>
              <a:prstGeom prst="rect">
                <a:avLst/>
              </a:prstGeom>
              <a:blipFill>
                <a:blip r:embed="rId3"/>
                <a:stretch>
                  <a:fillRect l="-847" t="-7500" r="-1059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096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2BAAC-60A1-CA42-8819-816CE03C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823D8F-503A-5B4F-8C3E-BE8872DAAE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552092"/>
                <a:ext cx="7886700" cy="8170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is the probability that X is greater than 10 if X is normally distributed with 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 </m:t>
                    </m:r>
                  </m:oMath>
                </a14:m>
                <a:r>
                  <a:rPr lang="en-US" dirty="0"/>
                  <a:t>and standard deviation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D1823D8F-503A-5B4F-8C3E-BE8872DAA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552092"/>
                <a:ext cx="7886700" cy="817068"/>
              </a:xfrm>
              <a:prstGeom prst="rect">
                <a:avLst/>
              </a:prstGeom>
              <a:blipFill>
                <a:blip r:embed="rId2"/>
                <a:stretch>
                  <a:fillRect l="-804" t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BFB301-A08C-0440-B64F-B687F8571DA8}"/>
                  </a:ext>
                </a:extLst>
              </p:cNvPr>
              <p:cNvSpPr txBox="1"/>
              <p:nvPr/>
            </p:nvSpPr>
            <p:spPr>
              <a:xfrm>
                <a:off x="854428" y="2398000"/>
                <a:ext cx="68932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&gt;10 |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=5,</m:t>
                          </m:r>
                          <m:r>
                            <m:rPr>
                              <m:sty m:val="p"/>
                            </m:rPr>
                            <a:rPr lang="el-G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(5,3)?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BFB301-A08C-0440-B64F-B687F8571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8" y="2398000"/>
                <a:ext cx="6893297" cy="492443"/>
              </a:xfrm>
              <a:prstGeom prst="rect">
                <a:avLst/>
              </a:prstGeom>
              <a:blipFill>
                <a:blip r:embed="rId3"/>
                <a:stretch>
                  <a:fillRect l="-735" t="-7500" r="-73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2B5F5244-4C82-EC4A-BBC6-374F4AA5A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500" y="3095150"/>
            <a:ext cx="3468604" cy="238921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883100-B880-6345-8FAC-DC52AF287195}"/>
              </a:ext>
            </a:extLst>
          </p:cNvPr>
          <p:cNvCxnSpPr>
            <a:cxnSpLocks/>
          </p:cNvCxnSpPr>
          <p:nvPr/>
        </p:nvCxnSpPr>
        <p:spPr>
          <a:xfrm>
            <a:off x="4538392" y="3203338"/>
            <a:ext cx="0" cy="197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E365118-B7CE-A84C-8B3E-F2AEADE96883}"/>
                  </a:ext>
                </a:extLst>
              </p:cNvPr>
              <p:cNvSpPr/>
              <p:nvPr/>
            </p:nvSpPr>
            <p:spPr>
              <a:xfrm>
                <a:off x="4764961" y="3255482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E365118-B7CE-A84C-8B3E-F2AEADE96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961" y="3255482"/>
                <a:ext cx="7986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83F192-EEC3-0645-A1F8-CE070D87FD19}"/>
              </a:ext>
            </a:extLst>
          </p:cNvPr>
          <p:cNvCxnSpPr>
            <a:cxnSpLocks/>
          </p:cNvCxnSpPr>
          <p:nvPr/>
        </p:nvCxnSpPr>
        <p:spPr>
          <a:xfrm>
            <a:off x="5273717" y="4704912"/>
            <a:ext cx="0" cy="493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>
            <a:extLst>
              <a:ext uri="{FF2B5EF4-FFF2-40B4-BE49-F238E27FC236}">
                <a16:creationId xmlns:a16="http://schemas.microsoft.com/office/drawing/2014/main" id="{7A538D2F-8913-9248-90E6-9A5CC15D2452}"/>
              </a:ext>
            </a:extLst>
          </p:cNvPr>
          <p:cNvSpPr/>
          <p:nvPr/>
        </p:nvSpPr>
        <p:spPr>
          <a:xfrm>
            <a:off x="5253644" y="4671752"/>
            <a:ext cx="881149" cy="548640"/>
          </a:xfrm>
          <a:custGeom>
            <a:avLst/>
            <a:gdLst>
              <a:gd name="connsiteX0" fmla="*/ 33251 w 881149"/>
              <a:gd name="connsiteY0" fmla="*/ 0 h 548640"/>
              <a:gd name="connsiteX1" fmla="*/ 133003 w 881149"/>
              <a:gd name="connsiteY1" fmla="*/ 216131 h 548640"/>
              <a:gd name="connsiteX2" fmla="*/ 332509 w 881149"/>
              <a:gd name="connsiteY2" fmla="*/ 365760 h 548640"/>
              <a:gd name="connsiteX3" fmla="*/ 532014 w 881149"/>
              <a:gd name="connsiteY3" fmla="*/ 415637 h 548640"/>
              <a:gd name="connsiteX4" fmla="*/ 847898 w 881149"/>
              <a:gd name="connsiteY4" fmla="*/ 448888 h 548640"/>
              <a:gd name="connsiteX5" fmla="*/ 847898 w 881149"/>
              <a:gd name="connsiteY5" fmla="*/ 448888 h 548640"/>
              <a:gd name="connsiteX6" fmla="*/ 847898 w 881149"/>
              <a:gd name="connsiteY6" fmla="*/ 448888 h 548640"/>
              <a:gd name="connsiteX7" fmla="*/ 847898 w 881149"/>
              <a:gd name="connsiteY7" fmla="*/ 448888 h 548640"/>
              <a:gd name="connsiteX8" fmla="*/ 881149 w 881149"/>
              <a:gd name="connsiteY8" fmla="*/ 548640 h 548640"/>
              <a:gd name="connsiteX9" fmla="*/ 0 w 881149"/>
              <a:gd name="connsiteY9" fmla="*/ 515390 h 548640"/>
              <a:gd name="connsiteX10" fmla="*/ 0 w 881149"/>
              <a:gd name="connsiteY10" fmla="*/ 51539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1149" h="548640">
                <a:moveTo>
                  <a:pt x="33251" y="0"/>
                </a:moveTo>
                <a:lnTo>
                  <a:pt x="133003" y="216131"/>
                </a:lnTo>
                <a:lnTo>
                  <a:pt x="332509" y="365760"/>
                </a:lnTo>
                <a:lnTo>
                  <a:pt x="532014" y="415637"/>
                </a:lnTo>
                <a:lnTo>
                  <a:pt x="847898" y="448888"/>
                </a:lnTo>
                <a:lnTo>
                  <a:pt x="847898" y="448888"/>
                </a:lnTo>
                <a:lnTo>
                  <a:pt x="847898" y="448888"/>
                </a:lnTo>
                <a:lnTo>
                  <a:pt x="847898" y="448888"/>
                </a:lnTo>
                <a:lnTo>
                  <a:pt x="881149" y="548640"/>
                </a:lnTo>
                <a:lnTo>
                  <a:pt x="0" y="515390"/>
                </a:lnTo>
                <a:lnTo>
                  <a:pt x="0" y="515390"/>
                </a:ln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47FD7B-97DB-F243-8789-685F0D6EC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045" y="5592551"/>
            <a:ext cx="3296748" cy="10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1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931303C-A52B-3D48-8527-E8C7ABC4A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34" y="2974939"/>
            <a:ext cx="3599173" cy="24834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DAD887-01A5-A64F-BE5F-B567F4B37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0" y="3012023"/>
            <a:ext cx="3468604" cy="2389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CC91DF-3876-3A4B-B504-81A58B04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Take Away….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B5D5E-EA75-B04B-857D-1ED9BA14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01874"/>
            <a:ext cx="7886700" cy="929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order to get accurate estimates of</a:t>
            </a:r>
            <a:r>
              <a:rPr lang="en-US" b="1" dirty="0"/>
              <a:t> probabilities</a:t>
            </a:r>
            <a:r>
              <a:rPr lang="en-US" dirty="0"/>
              <a:t>, we need to know how the probability is</a:t>
            </a:r>
            <a:r>
              <a:rPr lang="en-US" b="1" dirty="0"/>
              <a:t> distributed</a:t>
            </a:r>
            <a:r>
              <a:rPr lang="en-US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372AFE-CE1B-2B44-B11D-EA9B367BF0C2}"/>
              </a:ext>
            </a:extLst>
          </p:cNvPr>
          <p:cNvCxnSpPr>
            <a:cxnSpLocks/>
          </p:cNvCxnSpPr>
          <p:nvPr/>
        </p:nvCxnSpPr>
        <p:spPr>
          <a:xfrm>
            <a:off x="1978072" y="3120211"/>
            <a:ext cx="0" cy="197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0C1001-6548-E64D-ADF4-1DC553D71635}"/>
              </a:ext>
            </a:extLst>
          </p:cNvPr>
          <p:cNvCxnSpPr>
            <a:cxnSpLocks/>
          </p:cNvCxnSpPr>
          <p:nvPr/>
        </p:nvCxnSpPr>
        <p:spPr>
          <a:xfrm>
            <a:off x="6853845" y="3881272"/>
            <a:ext cx="0" cy="1279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E1CEF1-B4CC-4948-9BBB-515F5DFAB20F}"/>
                  </a:ext>
                </a:extLst>
              </p:cNvPr>
              <p:cNvSpPr/>
              <p:nvPr/>
            </p:nvSpPr>
            <p:spPr>
              <a:xfrm>
                <a:off x="2204641" y="3172355"/>
                <a:ext cx="7986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E1CEF1-B4CC-4948-9BBB-515F5DFAB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41" y="3172355"/>
                <a:ext cx="7986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5D46929-0AB6-0140-82A0-499275A5B659}"/>
                  </a:ext>
                </a:extLst>
              </p:cNvPr>
              <p:cNvSpPr/>
              <p:nvPr/>
            </p:nvSpPr>
            <p:spPr>
              <a:xfrm>
                <a:off x="7299028" y="3172355"/>
                <a:ext cx="798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5D46929-0AB6-0140-82A0-499275A5B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028" y="3172355"/>
                <a:ext cx="79861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A505B8-05E7-F648-8CCC-9A0793CBD2B1}"/>
              </a:ext>
            </a:extLst>
          </p:cNvPr>
          <p:cNvCxnSpPr>
            <a:cxnSpLocks/>
          </p:cNvCxnSpPr>
          <p:nvPr/>
        </p:nvCxnSpPr>
        <p:spPr>
          <a:xfrm>
            <a:off x="7604759" y="4342704"/>
            <a:ext cx="0" cy="794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EEA1415-629A-634E-A309-6B7F1AE1D971}"/>
              </a:ext>
            </a:extLst>
          </p:cNvPr>
          <p:cNvCxnSpPr>
            <a:cxnSpLocks/>
          </p:cNvCxnSpPr>
          <p:nvPr/>
        </p:nvCxnSpPr>
        <p:spPr>
          <a:xfrm>
            <a:off x="2713397" y="4621785"/>
            <a:ext cx="0" cy="493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0ABD270A-7FD0-0549-96AD-13D89069E9B6}"/>
              </a:ext>
            </a:extLst>
          </p:cNvPr>
          <p:cNvSpPr/>
          <p:nvPr/>
        </p:nvSpPr>
        <p:spPr>
          <a:xfrm>
            <a:off x="2693324" y="4588625"/>
            <a:ext cx="881149" cy="548640"/>
          </a:xfrm>
          <a:custGeom>
            <a:avLst/>
            <a:gdLst>
              <a:gd name="connsiteX0" fmla="*/ 33251 w 881149"/>
              <a:gd name="connsiteY0" fmla="*/ 0 h 548640"/>
              <a:gd name="connsiteX1" fmla="*/ 133003 w 881149"/>
              <a:gd name="connsiteY1" fmla="*/ 216131 h 548640"/>
              <a:gd name="connsiteX2" fmla="*/ 332509 w 881149"/>
              <a:gd name="connsiteY2" fmla="*/ 365760 h 548640"/>
              <a:gd name="connsiteX3" fmla="*/ 532014 w 881149"/>
              <a:gd name="connsiteY3" fmla="*/ 415637 h 548640"/>
              <a:gd name="connsiteX4" fmla="*/ 847898 w 881149"/>
              <a:gd name="connsiteY4" fmla="*/ 448888 h 548640"/>
              <a:gd name="connsiteX5" fmla="*/ 847898 w 881149"/>
              <a:gd name="connsiteY5" fmla="*/ 448888 h 548640"/>
              <a:gd name="connsiteX6" fmla="*/ 847898 w 881149"/>
              <a:gd name="connsiteY6" fmla="*/ 448888 h 548640"/>
              <a:gd name="connsiteX7" fmla="*/ 847898 w 881149"/>
              <a:gd name="connsiteY7" fmla="*/ 448888 h 548640"/>
              <a:gd name="connsiteX8" fmla="*/ 881149 w 881149"/>
              <a:gd name="connsiteY8" fmla="*/ 548640 h 548640"/>
              <a:gd name="connsiteX9" fmla="*/ 0 w 881149"/>
              <a:gd name="connsiteY9" fmla="*/ 515390 h 548640"/>
              <a:gd name="connsiteX10" fmla="*/ 0 w 881149"/>
              <a:gd name="connsiteY10" fmla="*/ 515390 h 548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1149" h="548640">
                <a:moveTo>
                  <a:pt x="33251" y="0"/>
                </a:moveTo>
                <a:lnTo>
                  <a:pt x="133003" y="216131"/>
                </a:lnTo>
                <a:lnTo>
                  <a:pt x="332509" y="365760"/>
                </a:lnTo>
                <a:lnTo>
                  <a:pt x="532014" y="415637"/>
                </a:lnTo>
                <a:lnTo>
                  <a:pt x="847898" y="448888"/>
                </a:lnTo>
                <a:lnTo>
                  <a:pt x="847898" y="448888"/>
                </a:lnTo>
                <a:lnTo>
                  <a:pt x="847898" y="448888"/>
                </a:lnTo>
                <a:lnTo>
                  <a:pt x="847898" y="448888"/>
                </a:lnTo>
                <a:lnTo>
                  <a:pt x="881149" y="548640"/>
                </a:lnTo>
                <a:lnTo>
                  <a:pt x="0" y="515390"/>
                </a:lnTo>
                <a:lnTo>
                  <a:pt x="0" y="515390"/>
                </a:ln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18D51A96-6157-CF46-89FC-75872F1D4128}"/>
              </a:ext>
            </a:extLst>
          </p:cNvPr>
          <p:cNvSpPr/>
          <p:nvPr/>
        </p:nvSpPr>
        <p:spPr>
          <a:xfrm>
            <a:off x="7581207" y="4339244"/>
            <a:ext cx="881149" cy="814647"/>
          </a:xfrm>
          <a:custGeom>
            <a:avLst/>
            <a:gdLst>
              <a:gd name="connsiteX0" fmla="*/ 33251 w 881149"/>
              <a:gd name="connsiteY0" fmla="*/ 0 h 814647"/>
              <a:gd name="connsiteX1" fmla="*/ 166255 w 881149"/>
              <a:gd name="connsiteY1" fmla="*/ 166254 h 814647"/>
              <a:gd name="connsiteX2" fmla="*/ 299258 w 881149"/>
              <a:gd name="connsiteY2" fmla="*/ 266007 h 814647"/>
              <a:gd name="connsiteX3" fmla="*/ 448888 w 881149"/>
              <a:gd name="connsiteY3" fmla="*/ 399011 h 814647"/>
              <a:gd name="connsiteX4" fmla="*/ 648393 w 881149"/>
              <a:gd name="connsiteY4" fmla="*/ 515389 h 814647"/>
              <a:gd name="connsiteX5" fmla="*/ 864524 w 881149"/>
              <a:gd name="connsiteY5" fmla="*/ 598516 h 814647"/>
              <a:gd name="connsiteX6" fmla="*/ 881149 w 881149"/>
              <a:gd name="connsiteY6" fmla="*/ 814647 h 814647"/>
              <a:gd name="connsiteX7" fmla="*/ 0 w 881149"/>
              <a:gd name="connsiteY7" fmla="*/ 814647 h 814647"/>
              <a:gd name="connsiteX8" fmla="*/ 33251 w 881149"/>
              <a:gd name="connsiteY8" fmla="*/ 0 h 814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1149" h="814647">
                <a:moveTo>
                  <a:pt x="33251" y="0"/>
                </a:moveTo>
                <a:lnTo>
                  <a:pt x="166255" y="166254"/>
                </a:lnTo>
                <a:lnTo>
                  <a:pt x="299258" y="266007"/>
                </a:lnTo>
                <a:lnTo>
                  <a:pt x="448888" y="399011"/>
                </a:lnTo>
                <a:lnTo>
                  <a:pt x="648393" y="515389"/>
                </a:lnTo>
                <a:lnTo>
                  <a:pt x="864524" y="598516"/>
                </a:lnTo>
                <a:lnTo>
                  <a:pt x="881149" y="814647"/>
                </a:lnTo>
                <a:lnTo>
                  <a:pt x="0" y="814647"/>
                </a:lnTo>
                <a:lnTo>
                  <a:pt x="33251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0B3E545-C97D-0D44-B96A-0FB10AE2BB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813" y="5509424"/>
            <a:ext cx="3156063" cy="9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DDB18-F794-1541-8DA9-14F5C5B4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F7900-C462-0C42-9A09-5886E7B74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825625"/>
            <a:ext cx="82550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probability that the mean of 5 draws from a N(5,3) distribution is greater than 10?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393D16-B568-AC43-86A8-80A06B6AEC5E}"/>
                  </a:ext>
                </a:extLst>
              </p:cNvPr>
              <p:cNvSpPr txBox="1"/>
              <p:nvPr/>
            </p:nvSpPr>
            <p:spPr>
              <a:xfrm>
                <a:off x="1956452" y="3007239"/>
                <a:ext cx="528189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&gt;10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?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(5,3)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A393D16-B568-AC43-86A8-80A06B6AE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452" y="3007239"/>
                <a:ext cx="5281895" cy="492443"/>
              </a:xfrm>
              <a:prstGeom prst="rect">
                <a:avLst/>
              </a:prstGeom>
              <a:blipFill>
                <a:blip r:embed="rId2"/>
                <a:stretch>
                  <a:fillRect l="-1199" t="-7500" r="-2158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0D4DB00-CDDE-BF4F-9AEC-A9CD293186D6}"/>
              </a:ext>
            </a:extLst>
          </p:cNvPr>
          <p:cNvSpPr txBox="1"/>
          <p:nvPr/>
        </p:nvSpPr>
        <p:spPr>
          <a:xfrm>
            <a:off x="1917699" y="4001294"/>
            <a:ext cx="535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want to know a probability!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1DD52-CA11-2149-BDB5-04739779DB29}"/>
              </a:ext>
            </a:extLst>
          </p:cNvPr>
          <p:cNvSpPr txBox="1"/>
          <p:nvPr/>
        </p:nvSpPr>
        <p:spPr>
          <a:xfrm>
            <a:off x="800100" y="474959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need to know how the probability is distributed!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97B5C-0D45-2640-B6D2-F0548E6DBF25}"/>
              </a:ext>
            </a:extLst>
          </p:cNvPr>
          <p:cNvSpPr txBox="1"/>
          <p:nvPr/>
        </p:nvSpPr>
        <p:spPr>
          <a:xfrm>
            <a:off x="1066800" y="5447932"/>
            <a:ext cx="675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Thus we need to know the </a:t>
            </a:r>
          </a:p>
          <a:p>
            <a:pPr algn="ctr"/>
            <a:r>
              <a:rPr lang="en-US" sz="2800" b="1" dirty="0"/>
              <a:t>probability distribution of the sample mean</a:t>
            </a:r>
            <a:r>
              <a:rPr lang="en-US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424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6551</TotalTime>
  <Words>1393</Words>
  <Application>Microsoft Macintosh PowerPoint</Application>
  <PresentationFormat>On-screen Show (4:3)</PresentationFormat>
  <Paragraphs>144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Wingdings</vt:lpstr>
      <vt:lpstr>2U</vt:lpstr>
      <vt:lpstr>UNIT 2: Live Session!</vt:lpstr>
      <vt:lpstr>PowerPoint Presentation</vt:lpstr>
      <vt:lpstr>Data Science Trends!</vt:lpstr>
      <vt:lpstr>Question!</vt:lpstr>
      <vt:lpstr>Question!</vt:lpstr>
      <vt:lpstr>Question!</vt:lpstr>
      <vt:lpstr>Question!</vt:lpstr>
      <vt:lpstr>The Take Away….</vt:lpstr>
      <vt:lpstr>Question</vt:lpstr>
      <vt:lpstr>Let’s Investigate Using  Simulation in R!</vt:lpstr>
      <vt:lpstr>Central Limit Theorem (CLT)</vt:lpstr>
      <vt:lpstr>What Use Is This In the Real World?</vt:lpstr>
      <vt:lpstr>Questions:</vt:lpstr>
      <vt:lpstr>Questions:</vt:lpstr>
      <vt:lpstr>Example: 1 Sample Confidence Interval</vt:lpstr>
      <vt:lpstr>Let’s Formalize This Test Into 6 Steps!</vt:lpstr>
      <vt:lpstr>Since we are trying to make a decision about the mean, and we need a probability to make that decision … it would be helpful to know the probability distribution of the sample mean!   </vt:lpstr>
      <vt:lpstr>Let’s Get Back to Simulation!</vt:lpstr>
      <vt:lpstr>Let’s Formalize This Test Into 6 Steps!</vt:lpstr>
      <vt:lpstr>So what is a t-test then?</vt:lpstr>
      <vt:lpstr>Revised Write Up!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2: Live Session!</dc:title>
  <dc:creator>Microsoft Office User</dc:creator>
  <cp:lastModifiedBy>Microsoft Office User</cp:lastModifiedBy>
  <cp:revision>25</cp:revision>
  <dcterms:created xsi:type="dcterms:W3CDTF">2018-09-06T19:50:50Z</dcterms:created>
  <dcterms:modified xsi:type="dcterms:W3CDTF">2019-05-16T14:59:35Z</dcterms:modified>
</cp:coreProperties>
</file>